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0" r:id="rId3"/>
    <p:sldId id="259" r:id="rId4"/>
    <p:sldId id="272" r:id="rId5"/>
    <p:sldId id="260" r:id="rId6"/>
    <p:sldId id="261" r:id="rId7"/>
    <p:sldId id="263" r:id="rId8"/>
    <p:sldId id="284" r:id="rId9"/>
    <p:sldId id="282" r:id="rId10"/>
    <p:sldId id="265" r:id="rId11"/>
    <p:sldId id="286" r:id="rId12"/>
    <p:sldId id="274" r:id="rId13"/>
    <p:sldId id="267" r:id="rId14"/>
    <p:sldId id="268" r:id="rId15"/>
    <p:sldId id="275" r:id="rId16"/>
    <p:sldId id="276" r:id="rId17"/>
    <p:sldId id="270" r:id="rId18"/>
    <p:sldId id="271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8F5BA"/>
    <a:srgbClr val="00CC99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50" autoAdjust="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1955-1D5C-4D81-ABFB-AE191776142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B8E6-2B9F-492C-8A43-4680CDA4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আছে তবে স্লাইড শো ওপেন করতে 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9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বাটন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ক্লিক করে   স্লাইড শো ওপেন করুন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 ছকটি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।উত্তরগুলো বোর্ডে লিখে দিবেন । শিক্ষার্থীরা কাজটি সম্পন্ন করবে ৩ মিনিটে । উপস্থাপনের জন্য প্রতি দল ২ মি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সময় পাবে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2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শিক্ষার্থীদের প্রশ্ন করা যেতে পারে ১। ক চিত্রের মূলগুলো কী ধরণের মুল?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অস্থানিক মূল ।২। কেন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চিত্রের মূলগুলোকে অস্থানিক মূল মনে করছ ? উঃ ভ্রূণমূল থেকে উৎপন্ন না হয়ে কান্ড ও পাতা থেকে উৎপন্ন হয়েছে ।৩। তবে খ চিত্রের মূলগুলোকে আমরা কী বলব ? উঃ রূপান্তরিত অস্থানিক মূল । তোমরা ঠিক বলেছ । আজ আমরা পড়ব রূপান্তরিত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অস্থানিক  মূল ।বিশেষ ক্ষেত্রে শিক্ষক শিক্ষার্থীদের সহায়তা করতে পারেন  ।সময়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২-৩মি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।শিক্ষক এক্ষেত্রে স্বাভাবিক মূল ও রূপান্তরিত অস্থানিক মূল এর বাস্তব উপকরণ নমুনা হিসেবে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করবেন -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চিত্রে যে মূলগুলো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দেখছ সেগুলো কেমন দেখতে ? এর নাম কী ? আরো কিছু উদাহরণ বলো ?২।এবার বলো খাদ্য সঞ্চয়ের উপর ভিত্তি করে অস্থানিক মূল  কত প্রকার ও কী কী ? শিক্ষার্থীরা ব্ল্যাকবোর্ডে প্রকারভেদ লিখবে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মূলটি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কোথা থেকে উৎপন্ন হয় ? চিত্রের মূলগুলো কিভাবে মাটির মধ্যে প্রবেশ করে ? কীসের আকার ধারণ করে ? </a:t>
            </a:r>
            <a:r>
              <a:rPr lang="bn-BD" baseline="0" dirty="0" smtClean="0"/>
              <a:t>২।এবার যান্ত্রিক ভারসাম্য রক্ষার্থে অস্থানিক মূলের রূপান্তর  প্রকারভেদ শিক্ষার্থীরা ব্ল্যাকবোর্ডে লিখবে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1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প্রশ্ন উত্তরের মাধ্যমে শিক্ষার্থীদের সহায়তায় আলোচনা শেষে শরীরবৃত্তীয় কাজের উপর ভিত্তি করে অস্থানিক মূলের  প্রকারভেদ শিক্ষার্থীরা ব্ল্যাকবোর্ডে  লিখবে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10/4/2014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3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0959" y="152400"/>
            <a:ext cx="647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যান্ত্রিক ভারসাম্য রক্ষার্থে অস্থানিক মূলের রূপান্তর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69376"/>
            <a:ext cx="41148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152650" y="1110311"/>
            <a:ext cx="4114800" cy="3416312"/>
          </a:xfrm>
          <a:custGeom>
            <a:avLst/>
            <a:gdLst>
              <a:gd name="connsiteX0" fmla="*/ 0 w 4114800"/>
              <a:gd name="connsiteY0" fmla="*/ 0 h 584775"/>
              <a:gd name="connsiteX1" fmla="*/ 685800 w 4114800"/>
              <a:gd name="connsiteY1" fmla="*/ 0 h 584775"/>
              <a:gd name="connsiteX2" fmla="*/ 685800 w 4114800"/>
              <a:gd name="connsiteY2" fmla="*/ 0 h 584775"/>
              <a:gd name="connsiteX3" fmla="*/ 1714500 w 4114800"/>
              <a:gd name="connsiteY3" fmla="*/ 0 h 584775"/>
              <a:gd name="connsiteX4" fmla="*/ 4114800 w 4114800"/>
              <a:gd name="connsiteY4" fmla="*/ 0 h 584775"/>
              <a:gd name="connsiteX5" fmla="*/ 4114800 w 4114800"/>
              <a:gd name="connsiteY5" fmla="*/ 341119 h 584775"/>
              <a:gd name="connsiteX6" fmla="*/ 4114800 w 4114800"/>
              <a:gd name="connsiteY6" fmla="*/ 341119 h 584775"/>
              <a:gd name="connsiteX7" fmla="*/ 4114800 w 4114800"/>
              <a:gd name="connsiteY7" fmla="*/ 487313 h 584775"/>
              <a:gd name="connsiteX8" fmla="*/ 4114800 w 4114800"/>
              <a:gd name="connsiteY8" fmla="*/ 584775 h 584775"/>
              <a:gd name="connsiteX9" fmla="*/ 1714500 w 4114800"/>
              <a:gd name="connsiteY9" fmla="*/ 584775 h 584775"/>
              <a:gd name="connsiteX10" fmla="*/ 1200164 w 4114800"/>
              <a:gd name="connsiteY10" fmla="*/ 657872 h 584775"/>
              <a:gd name="connsiteX11" fmla="*/ 685800 w 4114800"/>
              <a:gd name="connsiteY11" fmla="*/ 584775 h 584775"/>
              <a:gd name="connsiteX12" fmla="*/ 0 w 4114800"/>
              <a:gd name="connsiteY12" fmla="*/ 584775 h 584775"/>
              <a:gd name="connsiteX13" fmla="*/ 0 w 4114800"/>
              <a:gd name="connsiteY13" fmla="*/ 487313 h 584775"/>
              <a:gd name="connsiteX14" fmla="*/ 0 w 4114800"/>
              <a:gd name="connsiteY14" fmla="*/ 341119 h 584775"/>
              <a:gd name="connsiteX15" fmla="*/ 0 w 4114800"/>
              <a:gd name="connsiteY15" fmla="*/ 341119 h 584775"/>
              <a:gd name="connsiteX16" fmla="*/ 0 w 4114800"/>
              <a:gd name="connsiteY16" fmla="*/ 0 h 584775"/>
              <a:gd name="connsiteX0" fmla="*/ 0 w 4114800"/>
              <a:gd name="connsiteY0" fmla="*/ 0 h 3538232"/>
              <a:gd name="connsiteX1" fmla="*/ 685800 w 4114800"/>
              <a:gd name="connsiteY1" fmla="*/ 0 h 3538232"/>
              <a:gd name="connsiteX2" fmla="*/ 685800 w 4114800"/>
              <a:gd name="connsiteY2" fmla="*/ 0 h 3538232"/>
              <a:gd name="connsiteX3" fmla="*/ 1714500 w 4114800"/>
              <a:gd name="connsiteY3" fmla="*/ 0 h 3538232"/>
              <a:gd name="connsiteX4" fmla="*/ 4114800 w 4114800"/>
              <a:gd name="connsiteY4" fmla="*/ 0 h 3538232"/>
              <a:gd name="connsiteX5" fmla="*/ 4114800 w 4114800"/>
              <a:gd name="connsiteY5" fmla="*/ 341119 h 3538232"/>
              <a:gd name="connsiteX6" fmla="*/ 4114800 w 4114800"/>
              <a:gd name="connsiteY6" fmla="*/ 341119 h 3538232"/>
              <a:gd name="connsiteX7" fmla="*/ 4114800 w 4114800"/>
              <a:gd name="connsiteY7" fmla="*/ 487313 h 3538232"/>
              <a:gd name="connsiteX8" fmla="*/ 4114800 w 4114800"/>
              <a:gd name="connsiteY8" fmla="*/ 584775 h 3538232"/>
              <a:gd name="connsiteX9" fmla="*/ 1714500 w 4114800"/>
              <a:gd name="connsiteY9" fmla="*/ 584775 h 3538232"/>
              <a:gd name="connsiteX10" fmla="*/ 1825004 w 4114800"/>
              <a:gd name="connsiteY10" fmla="*/ 3538232 h 3538232"/>
              <a:gd name="connsiteX11" fmla="*/ 685800 w 4114800"/>
              <a:gd name="connsiteY11" fmla="*/ 584775 h 3538232"/>
              <a:gd name="connsiteX12" fmla="*/ 0 w 4114800"/>
              <a:gd name="connsiteY12" fmla="*/ 584775 h 3538232"/>
              <a:gd name="connsiteX13" fmla="*/ 0 w 4114800"/>
              <a:gd name="connsiteY13" fmla="*/ 487313 h 3538232"/>
              <a:gd name="connsiteX14" fmla="*/ 0 w 4114800"/>
              <a:gd name="connsiteY14" fmla="*/ 341119 h 3538232"/>
              <a:gd name="connsiteX15" fmla="*/ 0 w 4114800"/>
              <a:gd name="connsiteY15" fmla="*/ 341119 h 3538232"/>
              <a:gd name="connsiteX16" fmla="*/ 0 w 4114800"/>
              <a:gd name="connsiteY16" fmla="*/ 0 h 3538232"/>
              <a:gd name="connsiteX0" fmla="*/ 0 w 4114800"/>
              <a:gd name="connsiteY0" fmla="*/ 0 h 3538232"/>
              <a:gd name="connsiteX1" fmla="*/ 685800 w 4114800"/>
              <a:gd name="connsiteY1" fmla="*/ 0 h 3538232"/>
              <a:gd name="connsiteX2" fmla="*/ 685800 w 4114800"/>
              <a:gd name="connsiteY2" fmla="*/ 0 h 3538232"/>
              <a:gd name="connsiteX3" fmla="*/ 1714500 w 4114800"/>
              <a:gd name="connsiteY3" fmla="*/ 0 h 3538232"/>
              <a:gd name="connsiteX4" fmla="*/ 4114800 w 4114800"/>
              <a:gd name="connsiteY4" fmla="*/ 0 h 3538232"/>
              <a:gd name="connsiteX5" fmla="*/ 4114800 w 4114800"/>
              <a:gd name="connsiteY5" fmla="*/ 341119 h 3538232"/>
              <a:gd name="connsiteX6" fmla="*/ 4114800 w 4114800"/>
              <a:gd name="connsiteY6" fmla="*/ 341119 h 3538232"/>
              <a:gd name="connsiteX7" fmla="*/ 4114800 w 4114800"/>
              <a:gd name="connsiteY7" fmla="*/ 487313 h 3538232"/>
              <a:gd name="connsiteX8" fmla="*/ 4114800 w 4114800"/>
              <a:gd name="connsiteY8" fmla="*/ 584775 h 3538232"/>
              <a:gd name="connsiteX9" fmla="*/ 845820 w 4114800"/>
              <a:gd name="connsiteY9" fmla="*/ 600015 h 3538232"/>
              <a:gd name="connsiteX10" fmla="*/ 1825004 w 4114800"/>
              <a:gd name="connsiteY10" fmla="*/ 3538232 h 3538232"/>
              <a:gd name="connsiteX11" fmla="*/ 685800 w 4114800"/>
              <a:gd name="connsiteY11" fmla="*/ 584775 h 3538232"/>
              <a:gd name="connsiteX12" fmla="*/ 0 w 4114800"/>
              <a:gd name="connsiteY12" fmla="*/ 584775 h 3538232"/>
              <a:gd name="connsiteX13" fmla="*/ 0 w 4114800"/>
              <a:gd name="connsiteY13" fmla="*/ 487313 h 3538232"/>
              <a:gd name="connsiteX14" fmla="*/ 0 w 4114800"/>
              <a:gd name="connsiteY14" fmla="*/ 341119 h 3538232"/>
              <a:gd name="connsiteX15" fmla="*/ 0 w 4114800"/>
              <a:gd name="connsiteY15" fmla="*/ 341119 h 3538232"/>
              <a:gd name="connsiteX16" fmla="*/ 0 w 4114800"/>
              <a:gd name="connsiteY16" fmla="*/ 0 h 3538232"/>
              <a:gd name="connsiteX0" fmla="*/ 0 w 4114800"/>
              <a:gd name="connsiteY0" fmla="*/ 0 h 3416312"/>
              <a:gd name="connsiteX1" fmla="*/ 685800 w 4114800"/>
              <a:gd name="connsiteY1" fmla="*/ 0 h 3416312"/>
              <a:gd name="connsiteX2" fmla="*/ 685800 w 4114800"/>
              <a:gd name="connsiteY2" fmla="*/ 0 h 3416312"/>
              <a:gd name="connsiteX3" fmla="*/ 1714500 w 4114800"/>
              <a:gd name="connsiteY3" fmla="*/ 0 h 3416312"/>
              <a:gd name="connsiteX4" fmla="*/ 4114800 w 4114800"/>
              <a:gd name="connsiteY4" fmla="*/ 0 h 3416312"/>
              <a:gd name="connsiteX5" fmla="*/ 4114800 w 4114800"/>
              <a:gd name="connsiteY5" fmla="*/ 341119 h 3416312"/>
              <a:gd name="connsiteX6" fmla="*/ 4114800 w 4114800"/>
              <a:gd name="connsiteY6" fmla="*/ 341119 h 3416312"/>
              <a:gd name="connsiteX7" fmla="*/ 4114800 w 4114800"/>
              <a:gd name="connsiteY7" fmla="*/ 487313 h 3416312"/>
              <a:gd name="connsiteX8" fmla="*/ 4114800 w 4114800"/>
              <a:gd name="connsiteY8" fmla="*/ 584775 h 3416312"/>
              <a:gd name="connsiteX9" fmla="*/ 845820 w 4114800"/>
              <a:gd name="connsiteY9" fmla="*/ 600015 h 3416312"/>
              <a:gd name="connsiteX10" fmla="*/ 1657364 w 4114800"/>
              <a:gd name="connsiteY10" fmla="*/ 3416312 h 3416312"/>
              <a:gd name="connsiteX11" fmla="*/ 685800 w 4114800"/>
              <a:gd name="connsiteY11" fmla="*/ 584775 h 3416312"/>
              <a:gd name="connsiteX12" fmla="*/ 0 w 4114800"/>
              <a:gd name="connsiteY12" fmla="*/ 584775 h 3416312"/>
              <a:gd name="connsiteX13" fmla="*/ 0 w 4114800"/>
              <a:gd name="connsiteY13" fmla="*/ 487313 h 3416312"/>
              <a:gd name="connsiteX14" fmla="*/ 0 w 4114800"/>
              <a:gd name="connsiteY14" fmla="*/ 341119 h 3416312"/>
              <a:gd name="connsiteX15" fmla="*/ 0 w 4114800"/>
              <a:gd name="connsiteY15" fmla="*/ 341119 h 3416312"/>
              <a:gd name="connsiteX16" fmla="*/ 0 w 4114800"/>
              <a:gd name="connsiteY16" fmla="*/ 0 h 34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4800" h="3416312">
                <a:moveTo>
                  <a:pt x="0" y="0"/>
                </a:moveTo>
                <a:lnTo>
                  <a:pt x="685800" y="0"/>
                </a:lnTo>
                <a:lnTo>
                  <a:pt x="685800" y="0"/>
                </a:lnTo>
                <a:lnTo>
                  <a:pt x="1714500" y="0"/>
                </a:lnTo>
                <a:lnTo>
                  <a:pt x="4114800" y="0"/>
                </a:lnTo>
                <a:lnTo>
                  <a:pt x="4114800" y="341119"/>
                </a:lnTo>
                <a:lnTo>
                  <a:pt x="4114800" y="341119"/>
                </a:lnTo>
                <a:lnTo>
                  <a:pt x="4114800" y="487313"/>
                </a:lnTo>
                <a:lnTo>
                  <a:pt x="4114800" y="584775"/>
                </a:lnTo>
                <a:lnTo>
                  <a:pt x="845820" y="600015"/>
                </a:lnTo>
                <a:lnTo>
                  <a:pt x="1657364" y="3416312"/>
                </a:lnTo>
                <a:lnTo>
                  <a:pt x="68580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5450" y="5476909"/>
            <a:ext cx="50292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কান্ড বা শাখা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খাড়াভাবে নিচের দিকে নেমে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আকার ধারণ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650" y="930257"/>
            <a:ext cx="1600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745" y="1072303"/>
            <a:ext cx="411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476908"/>
            <a:ext cx="4953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কান্ড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,কান্ডের গোড়ার অস্থানিক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তীর্যক 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মাটিতে প্রবেশ করে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650" y="930257"/>
            <a:ext cx="152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ঠেস মূল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71" y="1758855"/>
            <a:ext cx="40767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3103145" y="922522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5900" y="5415353"/>
            <a:ext cx="52387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 কান্ডের পর্ব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উৎপন্ন,অন্য উদ্ভিদকে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আঁকড়ে ধরে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 উঠে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345" y="1110311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869376"/>
            <a:ext cx="4114800" cy="33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3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207" y="6287233"/>
            <a:ext cx="679330" cy="365125"/>
          </a:xfrm>
        </p:spPr>
        <p:txBody>
          <a:bodyPr/>
          <a:lstStyle/>
          <a:p>
            <a:r>
              <a:rPr lang="en-US" dirty="0" smtClean="0"/>
              <a:t>10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2" descr="C:\Users\User\Desktop\vlc record 2014 10 04 11h44m19s Respiration 3D Medical Animation[1]wm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505267"/>
            <a:ext cx="5715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কার্যক্রম কী বাহির থেকে দেখা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29270"/>
            <a:ext cx="670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কার্যক্রমকে কী শরীরবৃত্তিয় কাজ বলা যাবে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38" y="165795"/>
            <a:ext cx="893968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চিত্রের মূল শরীরবৃত্তীয় কাজ করার জন্য রূপান্তরিত হয় তখন তাকে কী বলে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63" y="1524001"/>
            <a:ext cx="56548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442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073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9556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763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27" y="5791200"/>
            <a:ext cx="69866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65262" r="13686"/>
          <a:stretch/>
        </p:blipFill>
        <p:spPr bwMode="auto">
          <a:xfrm>
            <a:off x="2286000" y="4159679"/>
            <a:ext cx="4572000" cy="140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8728E-6 L 0.2 0.36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1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35838E-7 L -0.26406 0.334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67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-0.08334 0.409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0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-0.05834 0.415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7" grpId="0" animBg="1"/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67" y="6017237"/>
            <a:ext cx="1962509" cy="365125"/>
          </a:xfr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207" y="6287233"/>
            <a:ext cx="679330" cy="365125"/>
          </a:xfrm>
        </p:spPr>
        <p:txBody>
          <a:bodyPr/>
          <a:lstStyle/>
          <a:p>
            <a:r>
              <a:rPr lang="en-US" dirty="0" smtClean="0"/>
              <a:t>10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7423"/>
            <a:ext cx="726774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855" y="5586228"/>
            <a:ext cx="65237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বাতাস থেকে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জলীয় বাষ্প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শোষণ,খাদ্য তৈরীর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733" y="1054348"/>
            <a:ext cx="175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2" y="1966827"/>
            <a:ext cx="5029201" cy="322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3" y="1816805"/>
            <a:ext cx="5029200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348059" y="1049661"/>
            <a:ext cx="2895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শোষক / পরজীবী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1804" y="5647784"/>
            <a:ext cx="60364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ক্লোরোফিল না থাকায় পোষকের  দেহ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শোষণ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45" y="1851441"/>
            <a:ext cx="4981576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" name="Straight Arrow Connector 11"/>
          <p:cNvCxnSpPr/>
          <p:nvPr/>
        </p:nvCxnSpPr>
        <p:spPr>
          <a:xfrm flipH="1">
            <a:off x="5765133" y="3832641"/>
            <a:ext cx="12954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2040" y="931238"/>
            <a:ext cx="12607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শ্বাসমূল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626" y="5463117"/>
            <a:ext cx="62655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লবনাক্ত মাটিতে প্রধানমূল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শাখা মূল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উৎপন্ন হয়ে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মাটির উপরে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উঠে আসে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শ্বসনের জন্য  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57383"/>
            <a:ext cx="64822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বাতাস থেকে মূলটি কী শোষণ করে ? কেন শোষণ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0647" y="1115903"/>
            <a:ext cx="34587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উদ্ভিদের রঙ কেমন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031" y="1068531"/>
            <a:ext cx="7934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উদ্ভিদের কী ক্লোরোফিল আছে ?কোথা থেকে খাদ্য সংগ্রহ করে?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233" y="1054348"/>
            <a:ext cx="79342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উদ্ভিদ কোন এলাকার? এ উদ্ভিদের মূল কেন মাটির উপরে উঠে আসে?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  <p:bldP spid="13" grpId="0" animBg="1"/>
      <p:bldP spid="14" grpId="0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4060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975860" y="680918"/>
            <a:ext cx="2895600" cy="3543590"/>
          </a:xfrm>
          <a:custGeom>
            <a:avLst/>
            <a:gdLst>
              <a:gd name="connsiteX0" fmla="*/ 0 w 2895600"/>
              <a:gd name="connsiteY0" fmla="*/ 0 h 1077218"/>
              <a:gd name="connsiteX1" fmla="*/ 482600 w 2895600"/>
              <a:gd name="connsiteY1" fmla="*/ 0 h 1077218"/>
              <a:gd name="connsiteX2" fmla="*/ 482600 w 2895600"/>
              <a:gd name="connsiteY2" fmla="*/ 0 h 1077218"/>
              <a:gd name="connsiteX3" fmla="*/ 1206500 w 2895600"/>
              <a:gd name="connsiteY3" fmla="*/ 0 h 1077218"/>
              <a:gd name="connsiteX4" fmla="*/ 2895600 w 2895600"/>
              <a:gd name="connsiteY4" fmla="*/ 0 h 1077218"/>
              <a:gd name="connsiteX5" fmla="*/ 2895600 w 2895600"/>
              <a:gd name="connsiteY5" fmla="*/ 628377 h 1077218"/>
              <a:gd name="connsiteX6" fmla="*/ 2895600 w 2895600"/>
              <a:gd name="connsiteY6" fmla="*/ 628377 h 1077218"/>
              <a:gd name="connsiteX7" fmla="*/ 2895600 w 2895600"/>
              <a:gd name="connsiteY7" fmla="*/ 897682 h 1077218"/>
              <a:gd name="connsiteX8" fmla="*/ 2895600 w 2895600"/>
              <a:gd name="connsiteY8" fmla="*/ 1077218 h 1077218"/>
              <a:gd name="connsiteX9" fmla="*/ 1206500 w 2895600"/>
              <a:gd name="connsiteY9" fmla="*/ 1077218 h 1077218"/>
              <a:gd name="connsiteX10" fmla="*/ 844560 w 2895600"/>
              <a:gd name="connsiteY10" fmla="*/ 1211870 h 1077218"/>
              <a:gd name="connsiteX11" fmla="*/ 482600 w 2895600"/>
              <a:gd name="connsiteY11" fmla="*/ 1077218 h 1077218"/>
              <a:gd name="connsiteX12" fmla="*/ 0 w 2895600"/>
              <a:gd name="connsiteY12" fmla="*/ 1077218 h 1077218"/>
              <a:gd name="connsiteX13" fmla="*/ 0 w 2895600"/>
              <a:gd name="connsiteY13" fmla="*/ 897682 h 1077218"/>
              <a:gd name="connsiteX14" fmla="*/ 0 w 2895600"/>
              <a:gd name="connsiteY14" fmla="*/ 628377 h 1077218"/>
              <a:gd name="connsiteX15" fmla="*/ 0 w 2895600"/>
              <a:gd name="connsiteY15" fmla="*/ 628377 h 1077218"/>
              <a:gd name="connsiteX16" fmla="*/ 0 w 2895600"/>
              <a:gd name="connsiteY16" fmla="*/ 0 h 1077218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120650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62738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43590"/>
              <a:gd name="connsiteX1" fmla="*/ 482600 w 2895600"/>
              <a:gd name="connsiteY1" fmla="*/ 0 h 3543590"/>
              <a:gd name="connsiteX2" fmla="*/ 482600 w 2895600"/>
              <a:gd name="connsiteY2" fmla="*/ 0 h 3543590"/>
              <a:gd name="connsiteX3" fmla="*/ 1206500 w 2895600"/>
              <a:gd name="connsiteY3" fmla="*/ 0 h 3543590"/>
              <a:gd name="connsiteX4" fmla="*/ 2895600 w 2895600"/>
              <a:gd name="connsiteY4" fmla="*/ 0 h 3543590"/>
              <a:gd name="connsiteX5" fmla="*/ 2895600 w 2895600"/>
              <a:gd name="connsiteY5" fmla="*/ 628377 h 3543590"/>
              <a:gd name="connsiteX6" fmla="*/ 2895600 w 2895600"/>
              <a:gd name="connsiteY6" fmla="*/ 628377 h 3543590"/>
              <a:gd name="connsiteX7" fmla="*/ 2895600 w 2895600"/>
              <a:gd name="connsiteY7" fmla="*/ 897682 h 3543590"/>
              <a:gd name="connsiteX8" fmla="*/ 2895600 w 2895600"/>
              <a:gd name="connsiteY8" fmla="*/ 1077218 h 3543590"/>
              <a:gd name="connsiteX9" fmla="*/ 627380 w 2895600"/>
              <a:gd name="connsiteY9" fmla="*/ 1077218 h 3543590"/>
              <a:gd name="connsiteX10" fmla="*/ 1515120 w 2895600"/>
              <a:gd name="connsiteY10" fmla="*/ 3543590 h 3543590"/>
              <a:gd name="connsiteX11" fmla="*/ 482600 w 2895600"/>
              <a:gd name="connsiteY11" fmla="*/ 1077218 h 3543590"/>
              <a:gd name="connsiteX12" fmla="*/ 0 w 2895600"/>
              <a:gd name="connsiteY12" fmla="*/ 1077218 h 3543590"/>
              <a:gd name="connsiteX13" fmla="*/ 0 w 2895600"/>
              <a:gd name="connsiteY13" fmla="*/ 897682 h 3543590"/>
              <a:gd name="connsiteX14" fmla="*/ 0 w 2895600"/>
              <a:gd name="connsiteY14" fmla="*/ 628377 h 3543590"/>
              <a:gd name="connsiteX15" fmla="*/ 0 w 2895600"/>
              <a:gd name="connsiteY15" fmla="*/ 628377 h 3543590"/>
              <a:gd name="connsiteX16" fmla="*/ 0 w 2895600"/>
              <a:gd name="connsiteY16" fmla="*/ 0 h 354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3543590">
                <a:moveTo>
                  <a:pt x="0" y="0"/>
                </a:moveTo>
                <a:lnTo>
                  <a:pt x="482600" y="0"/>
                </a:ln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628377"/>
                </a:lnTo>
                <a:lnTo>
                  <a:pt x="2895600" y="628377"/>
                </a:lnTo>
                <a:lnTo>
                  <a:pt x="2895600" y="897682"/>
                </a:lnTo>
                <a:lnTo>
                  <a:pt x="2895600" y="1077218"/>
                </a:lnTo>
                <a:lnTo>
                  <a:pt x="627380" y="1077218"/>
                </a:lnTo>
                <a:lnTo>
                  <a:pt x="1515120" y="3543590"/>
                </a:lnTo>
                <a:lnTo>
                  <a:pt x="482600" y="1077218"/>
                </a:lnTo>
                <a:lnTo>
                  <a:pt x="0" y="1077218"/>
                </a:lnTo>
                <a:lnTo>
                  <a:pt x="0" y="897682"/>
                </a:lnTo>
                <a:lnTo>
                  <a:pt x="0" y="628377"/>
                </a:lnTo>
                <a:lnTo>
                  <a:pt x="0" y="6283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257800"/>
            <a:ext cx="2895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 প্রশাখার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188576" cy="298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190428" y="762001"/>
            <a:ext cx="2438400" cy="734072"/>
          </a:xfrm>
          <a:custGeom>
            <a:avLst/>
            <a:gdLst>
              <a:gd name="connsiteX0" fmla="*/ 0 w 2438400"/>
              <a:gd name="connsiteY0" fmla="*/ 0 h 584775"/>
              <a:gd name="connsiteX1" fmla="*/ 406400 w 2438400"/>
              <a:gd name="connsiteY1" fmla="*/ 0 h 584775"/>
              <a:gd name="connsiteX2" fmla="*/ 406400 w 2438400"/>
              <a:gd name="connsiteY2" fmla="*/ 0 h 584775"/>
              <a:gd name="connsiteX3" fmla="*/ 1016000 w 2438400"/>
              <a:gd name="connsiteY3" fmla="*/ 0 h 584775"/>
              <a:gd name="connsiteX4" fmla="*/ 2438400 w 2438400"/>
              <a:gd name="connsiteY4" fmla="*/ 0 h 584775"/>
              <a:gd name="connsiteX5" fmla="*/ 2438400 w 2438400"/>
              <a:gd name="connsiteY5" fmla="*/ 341119 h 584775"/>
              <a:gd name="connsiteX6" fmla="*/ 2438400 w 2438400"/>
              <a:gd name="connsiteY6" fmla="*/ 341119 h 584775"/>
              <a:gd name="connsiteX7" fmla="*/ 2438400 w 2438400"/>
              <a:gd name="connsiteY7" fmla="*/ 487313 h 584775"/>
              <a:gd name="connsiteX8" fmla="*/ 2438400 w 2438400"/>
              <a:gd name="connsiteY8" fmla="*/ 584775 h 584775"/>
              <a:gd name="connsiteX9" fmla="*/ 1016000 w 2438400"/>
              <a:gd name="connsiteY9" fmla="*/ 584775 h 584775"/>
              <a:gd name="connsiteX10" fmla="*/ 711208 w 2438400"/>
              <a:gd name="connsiteY10" fmla="*/ 657872 h 584775"/>
              <a:gd name="connsiteX11" fmla="*/ 406400 w 2438400"/>
              <a:gd name="connsiteY11" fmla="*/ 584775 h 584775"/>
              <a:gd name="connsiteX12" fmla="*/ 0 w 2438400"/>
              <a:gd name="connsiteY12" fmla="*/ 584775 h 584775"/>
              <a:gd name="connsiteX13" fmla="*/ 0 w 2438400"/>
              <a:gd name="connsiteY13" fmla="*/ 487313 h 584775"/>
              <a:gd name="connsiteX14" fmla="*/ 0 w 2438400"/>
              <a:gd name="connsiteY14" fmla="*/ 341119 h 584775"/>
              <a:gd name="connsiteX15" fmla="*/ 0 w 2438400"/>
              <a:gd name="connsiteY15" fmla="*/ 341119 h 584775"/>
              <a:gd name="connsiteX16" fmla="*/ 0 w 2438400"/>
              <a:gd name="connsiteY16" fmla="*/ 0 h 584775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40640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89408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8400" h="734072">
                <a:moveTo>
                  <a:pt x="0" y="0"/>
                </a:move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438400" y="0"/>
                </a:lnTo>
                <a:lnTo>
                  <a:pt x="2438400" y="341119"/>
                </a:lnTo>
                <a:lnTo>
                  <a:pt x="2438400" y="341119"/>
                </a:lnTo>
                <a:lnTo>
                  <a:pt x="2438400" y="487313"/>
                </a:lnTo>
                <a:lnTo>
                  <a:pt x="2438400" y="584775"/>
                </a:lnTo>
                <a:lnTo>
                  <a:pt x="894080" y="584775"/>
                </a:lnTo>
                <a:lnTo>
                  <a:pt x="726448" y="734072"/>
                </a:lnTo>
                <a:cubicBezTo>
                  <a:pt x="726445" y="684306"/>
                  <a:pt x="726443" y="634541"/>
                  <a:pt x="726440" y="584775"/>
                </a:cubicBez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188" y="5257799"/>
            <a:ext cx="2819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কুলি মাথায়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করছে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4510"/>
            <a:ext cx="2638228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1920240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388548" y="5288279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সোজা দাড়ানো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260" y="5257800"/>
            <a:ext cx="304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সোজা দাড়াতে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7300" y="680918"/>
            <a:ext cx="2895600" cy="3421670"/>
          </a:xfrm>
          <a:custGeom>
            <a:avLst/>
            <a:gdLst>
              <a:gd name="connsiteX0" fmla="*/ 0 w 2895600"/>
              <a:gd name="connsiteY0" fmla="*/ 0 h 1077218"/>
              <a:gd name="connsiteX1" fmla="*/ 482600 w 2895600"/>
              <a:gd name="connsiteY1" fmla="*/ 0 h 1077218"/>
              <a:gd name="connsiteX2" fmla="*/ 482600 w 2895600"/>
              <a:gd name="connsiteY2" fmla="*/ 0 h 1077218"/>
              <a:gd name="connsiteX3" fmla="*/ 1206500 w 2895600"/>
              <a:gd name="connsiteY3" fmla="*/ 0 h 1077218"/>
              <a:gd name="connsiteX4" fmla="*/ 2895600 w 2895600"/>
              <a:gd name="connsiteY4" fmla="*/ 0 h 1077218"/>
              <a:gd name="connsiteX5" fmla="*/ 2895600 w 2895600"/>
              <a:gd name="connsiteY5" fmla="*/ 628377 h 1077218"/>
              <a:gd name="connsiteX6" fmla="*/ 2895600 w 2895600"/>
              <a:gd name="connsiteY6" fmla="*/ 628377 h 1077218"/>
              <a:gd name="connsiteX7" fmla="*/ 2895600 w 2895600"/>
              <a:gd name="connsiteY7" fmla="*/ 897682 h 1077218"/>
              <a:gd name="connsiteX8" fmla="*/ 2895600 w 2895600"/>
              <a:gd name="connsiteY8" fmla="*/ 1077218 h 1077218"/>
              <a:gd name="connsiteX9" fmla="*/ 1206500 w 2895600"/>
              <a:gd name="connsiteY9" fmla="*/ 1077218 h 1077218"/>
              <a:gd name="connsiteX10" fmla="*/ 844560 w 2895600"/>
              <a:gd name="connsiteY10" fmla="*/ 1211870 h 1077218"/>
              <a:gd name="connsiteX11" fmla="*/ 482600 w 2895600"/>
              <a:gd name="connsiteY11" fmla="*/ 1077218 h 1077218"/>
              <a:gd name="connsiteX12" fmla="*/ 0 w 2895600"/>
              <a:gd name="connsiteY12" fmla="*/ 1077218 h 1077218"/>
              <a:gd name="connsiteX13" fmla="*/ 0 w 2895600"/>
              <a:gd name="connsiteY13" fmla="*/ 897682 h 1077218"/>
              <a:gd name="connsiteX14" fmla="*/ 0 w 2895600"/>
              <a:gd name="connsiteY14" fmla="*/ 628377 h 1077218"/>
              <a:gd name="connsiteX15" fmla="*/ 0 w 2895600"/>
              <a:gd name="connsiteY15" fmla="*/ 628377 h 1077218"/>
              <a:gd name="connsiteX16" fmla="*/ 0 w 2895600"/>
              <a:gd name="connsiteY16" fmla="*/ 0 h 1077218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120650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62738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43590"/>
              <a:gd name="connsiteX1" fmla="*/ 482600 w 2895600"/>
              <a:gd name="connsiteY1" fmla="*/ 0 h 3543590"/>
              <a:gd name="connsiteX2" fmla="*/ 482600 w 2895600"/>
              <a:gd name="connsiteY2" fmla="*/ 0 h 3543590"/>
              <a:gd name="connsiteX3" fmla="*/ 1206500 w 2895600"/>
              <a:gd name="connsiteY3" fmla="*/ 0 h 3543590"/>
              <a:gd name="connsiteX4" fmla="*/ 2895600 w 2895600"/>
              <a:gd name="connsiteY4" fmla="*/ 0 h 3543590"/>
              <a:gd name="connsiteX5" fmla="*/ 2895600 w 2895600"/>
              <a:gd name="connsiteY5" fmla="*/ 628377 h 3543590"/>
              <a:gd name="connsiteX6" fmla="*/ 2895600 w 2895600"/>
              <a:gd name="connsiteY6" fmla="*/ 628377 h 3543590"/>
              <a:gd name="connsiteX7" fmla="*/ 2895600 w 2895600"/>
              <a:gd name="connsiteY7" fmla="*/ 897682 h 3543590"/>
              <a:gd name="connsiteX8" fmla="*/ 2895600 w 2895600"/>
              <a:gd name="connsiteY8" fmla="*/ 1077218 h 3543590"/>
              <a:gd name="connsiteX9" fmla="*/ 627380 w 2895600"/>
              <a:gd name="connsiteY9" fmla="*/ 1077218 h 3543590"/>
              <a:gd name="connsiteX10" fmla="*/ 1515120 w 2895600"/>
              <a:gd name="connsiteY10" fmla="*/ 3543590 h 3543590"/>
              <a:gd name="connsiteX11" fmla="*/ 482600 w 2895600"/>
              <a:gd name="connsiteY11" fmla="*/ 1077218 h 3543590"/>
              <a:gd name="connsiteX12" fmla="*/ 0 w 2895600"/>
              <a:gd name="connsiteY12" fmla="*/ 1077218 h 3543590"/>
              <a:gd name="connsiteX13" fmla="*/ 0 w 2895600"/>
              <a:gd name="connsiteY13" fmla="*/ 897682 h 3543590"/>
              <a:gd name="connsiteX14" fmla="*/ 0 w 2895600"/>
              <a:gd name="connsiteY14" fmla="*/ 628377 h 3543590"/>
              <a:gd name="connsiteX15" fmla="*/ 0 w 2895600"/>
              <a:gd name="connsiteY15" fmla="*/ 628377 h 3543590"/>
              <a:gd name="connsiteX16" fmla="*/ 0 w 2895600"/>
              <a:gd name="connsiteY16" fmla="*/ 0 h 3543590"/>
              <a:gd name="connsiteX0" fmla="*/ 0 w 2895600"/>
              <a:gd name="connsiteY0" fmla="*/ 0 h 3421670"/>
              <a:gd name="connsiteX1" fmla="*/ 482600 w 2895600"/>
              <a:gd name="connsiteY1" fmla="*/ 0 h 3421670"/>
              <a:gd name="connsiteX2" fmla="*/ 482600 w 2895600"/>
              <a:gd name="connsiteY2" fmla="*/ 0 h 3421670"/>
              <a:gd name="connsiteX3" fmla="*/ 1206500 w 2895600"/>
              <a:gd name="connsiteY3" fmla="*/ 0 h 3421670"/>
              <a:gd name="connsiteX4" fmla="*/ 2895600 w 2895600"/>
              <a:gd name="connsiteY4" fmla="*/ 0 h 3421670"/>
              <a:gd name="connsiteX5" fmla="*/ 2895600 w 2895600"/>
              <a:gd name="connsiteY5" fmla="*/ 628377 h 3421670"/>
              <a:gd name="connsiteX6" fmla="*/ 2895600 w 2895600"/>
              <a:gd name="connsiteY6" fmla="*/ 628377 h 3421670"/>
              <a:gd name="connsiteX7" fmla="*/ 2895600 w 2895600"/>
              <a:gd name="connsiteY7" fmla="*/ 897682 h 3421670"/>
              <a:gd name="connsiteX8" fmla="*/ 2895600 w 2895600"/>
              <a:gd name="connsiteY8" fmla="*/ 1077218 h 3421670"/>
              <a:gd name="connsiteX9" fmla="*/ 627380 w 2895600"/>
              <a:gd name="connsiteY9" fmla="*/ 1077218 h 3421670"/>
              <a:gd name="connsiteX10" fmla="*/ 2033280 w 2895600"/>
              <a:gd name="connsiteY10" fmla="*/ 3421670 h 3421670"/>
              <a:gd name="connsiteX11" fmla="*/ 482600 w 2895600"/>
              <a:gd name="connsiteY11" fmla="*/ 1077218 h 3421670"/>
              <a:gd name="connsiteX12" fmla="*/ 0 w 2895600"/>
              <a:gd name="connsiteY12" fmla="*/ 1077218 h 3421670"/>
              <a:gd name="connsiteX13" fmla="*/ 0 w 2895600"/>
              <a:gd name="connsiteY13" fmla="*/ 897682 h 3421670"/>
              <a:gd name="connsiteX14" fmla="*/ 0 w 2895600"/>
              <a:gd name="connsiteY14" fmla="*/ 628377 h 3421670"/>
              <a:gd name="connsiteX15" fmla="*/ 0 w 2895600"/>
              <a:gd name="connsiteY15" fmla="*/ 628377 h 3421670"/>
              <a:gd name="connsiteX16" fmla="*/ 0 w 2895600"/>
              <a:gd name="connsiteY16" fmla="*/ 0 h 342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3421670">
                <a:moveTo>
                  <a:pt x="0" y="0"/>
                </a:moveTo>
                <a:lnTo>
                  <a:pt x="482600" y="0"/>
                </a:ln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628377"/>
                </a:lnTo>
                <a:lnTo>
                  <a:pt x="2895600" y="628377"/>
                </a:lnTo>
                <a:lnTo>
                  <a:pt x="2895600" y="897682"/>
                </a:lnTo>
                <a:lnTo>
                  <a:pt x="2895600" y="1077218"/>
                </a:lnTo>
                <a:lnTo>
                  <a:pt x="627380" y="1077218"/>
                </a:lnTo>
                <a:lnTo>
                  <a:pt x="2033280" y="3421670"/>
                </a:lnTo>
                <a:lnTo>
                  <a:pt x="482600" y="1077218"/>
                </a:lnTo>
                <a:lnTo>
                  <a:pt x="0" y="1077218"/>
                </a:lnTo>
                <a:lnTo>
                  <a:pt x="0" y="897682"/>
                </a:lnTo>
                <a:lnTo>
                  <a:pt x="0" y="628377"/>
                </a:lnTo>
                <a:lnTo>
                  <a:pt x="0" y="6283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737360"/>
            <a:ext cx="3209925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0241"/>
            <a:ext cx="3375660" cy="280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368546" y="5442465"/>
            <a:ext cx="22298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 আরোহণ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460" y="5442464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0630" y="676036"/>
            <a:ext cx="341757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কাজ 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3124200"/>
            <a:ext cx="2590800" cy="261065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3116580" y="5800826"/>
            <a:ext cx="2895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 প্রশাখার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472440"/>
            <a:ext cx="2362200" cy="2651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52160" y="3799371"/>
            <a:ext cx="304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সোজা দাড়াতে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762000"/>
            <a:ext cx="2430780" cy="2644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2420" y="3506983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8530" y="1367790"/>
            <a:ext cx="2171700" cy="716280"/>
          </a:xfrm>
          <a:custGeom>
            <a:avLst/>
            <a:gdLst>
              <a:gd name="connsiteX0" fmla="*/ 0 w 2049780"/>
              <a:gd name="connsiteY0" fmla="*/ 0 h 716280"/>
              <a:gd name="connsiteX1" fmla="*/ 2049780 w 2049780"/>
              <a:gd name="connsiteY1" fmla="*/ 0 h 716280"/>
              <a:gd name="connsiteX2" fmla="*/ 2049780 w 2049780"/>
              <a:gd name="connsiteY2" fmla="*/ 716280 h 716280"/>
              <a:gd name="connsiteX3" fmla="*/ 0 w 2049780"/>
              <a:gd name="connsiteY3" fmla="*/ 716280 h 716280"/>
              <a:gd name="connsiteX4" fmla="*/ 0 w 2049780"/>
              <a:gd name="connsiteY4" fmla="*/ 0 h 716280"/>
              <a:gd name="connsiteX0" fmla="*/ 0 w 2171700"/>
              <a:gd name="connsiteY0" fmla="*/ 0 h 716280"/>
              <a:gd name="connsiteX1" fmla="*/ 2049780 w 2171700"/>
              <a:gd name="connsiteY1" fmla="*/ 0 h 716280"/>
              <a:gd name="connsiteX2" fmla="*/ 2171700 w 2171700"/>
              <a:gd name="connsiteY2" fmla="*/ 716280 h 716280"/>
              <a:gd name="connsiteX3" fmla="*/ 0 w 2171700"/>
              <a:gd name="connsiteY3" fmla="*/ 716280 h 716280"/>
              <a:gd name="connsiteX4" fmla="*/ 0 w 217170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716280">
                <a:moveTo>
                  <a:pt x="0" y="0"/>
                </a:moveTo>
                <a:lnTo>
                  <a:pt x="2049780" y="0"/>
                </a:lnTo>
                <a:lnTo>
                  <a:pt x="217170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মূলের 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4220" y="914401"/>
            <a:ext cx="2438400" cy="734072"/>
          </a:xfrm>
          <a:custGeom>
            <a:avLst/>
            <a:gdLst>
              <a:gd name="connsiteX0" fmla="*/ 0 w 2438400"/>
              <a:gd name="connsiteY0" fmla="*/ 0 h 584775"/>
              <a:gd name="connsiteX1" fmla="*/ 406400 w 2438400"/>
              <a:gd name="connsiteY1" fmla="*/ 0 h 584775"/>
              <a:gd name="connsiteX2" fmla="*/ 406400 w 2438400"/>
              <a:gd name="connsiteY2" fmla="*/ 0 h 584775"/>
              <a:gd name="connsiteX3" fmla="*/ 1016000 w 2438400"/>
              <a:gd name="connsiteY3" fmla="*/ 0 h 584775"/>
              <a:gd name="connsiteX4" fmla="*/ 2438400 w 2438400"/>
              <a:gd name="connsiteY4" fmla="*/ 0 h 584775"/>
              <a:gd name="connsiteX5" fmla="*/ 2438400 w 2438400"/>
              <a:gd name="connsiteY5" fmla="*/ 341119 h 584775"/>
              <a:gd name="connsiteX6" fmla="*/ 2438400 w 2438400"/>
              <a:gd name="connsiteY6" fmla="*/ 341119 h 584775"/>
              <a:gd name="connsiteX7" fmla="*/ 2438400 w 2438400"/>
              <a:gd name="connsiteY7" fmla="*/ 487313 h 584775"/>
              <a:gd name="connsiteX8" fmla="*/ 2438400 w 2438400"/>
              <a:gd name="connsiteY8" fmla="*/ 584775 h 584775"/>
              <a:gd name="connsiteX9" fmla="*/ 1016000 w 2438400"/>
              <a:gd name="connsiteY9" fmla="*/ 584775 h 584775"/>
              <a:gd name="connsiteX10" fmla="*/ 711208 w 2438400"/>
              <a:gd name="connsiteY10" fmla="*/ 657872 h 584775"/>
              <a:gd name="connsiteX11" fmla="*/ 406400 w 2438400"/>
              <a:gd name="connsiteY11" fmla="*/ 584775 h 584775"/>
              <a:gd name="connsiteX12" fmla="*/ 0 w 2438400"/>
              <a:gd name="connsiteY12" fmla="*/ 584775 h 584775"/>
              <a:gd name="connsiteX13" fmla="*/ 0 w 2438400"/>
              <a:gd name="connsiteY13" fmla="*/ 487313 h 584775"/>
              <a:gd name="connsiteX14" fmla="*/ 0 w 2438400"/>
              <a:gd name="connsiteY14" fmla="*/ 341119 h 584775"/>
              <a:gd name="connsiteX15" fmla="*/ 0 w 2438400"/>
              <a:gd name="connsiteY15" fmla="*/ 341119 h 584775"/>
              <a:gd name="connsiteX16" fmla="*/ 0 w 2438400"/>
              <a:gd name="connsiteY16" fmla="*/ 0 h 584775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40640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89408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8400" h="734072">
                <a:moveTo>
                  <a:pt x="0" y="0"/>
                </a:move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438400" y="0"/>
                </a:lnTo>
                <a:lnTo>
                  <a:pt x="2438400" y="341119"/>
                </a:lnTo>
                <a:lnTo>
                  <a:pt x="2438400" y="341119"/>
                </a:lnTo>
                <a:lnTo>
                  <a:pt x="2438400" y="487313"/>
                </a:lnTo>
                <a:lnTo>
                  <a:pt x="2438400" y="584775"/>
                </a:lnTo>
                <a:lnTo>
                  <a:pt x="894080" y="584775"/>
                </a:lnTo>
                <a:lnTo>
                  <a:pt x="726448" y="734072"/>
                </a:lnTo>
                <a:cubicBezTo>
                  <a:pt x="726445" y="684306"/>
                  <a:pt x="726443" y="634541"/>
                  <a:pt x="726440" y="584775"/>
                </a:cubicBez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5" grpId="0" animBg="1"/>
      <p:bldP spid="27" grpId="0" animBg="1"/>
      <p:bldP spid="28" grpId="0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208746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3367" y="45496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৩মি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72241"/>
              </p:ext>
            </p:extLst>
          </p:nvPr>
        </p:nvGraphicFramePr>
        <p:xfrm>
          <a:off x="150936" y="1066800"/>
          <a:ext cx="87630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54393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মূলের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কেন রূপান্তর?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মূলটির কাজ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08" y="1677052"/>
            <a:ext cx="1779894" cy="12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02" y="1705237"/>
            <a:ext cx="1857233" cy="12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56355" y="1677053"/>
            <a:ext cx="1613279" cy="123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1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00999" y="1653045"/>
            <a:ext cx="1676399" cy="126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TextBox 21"/>
          <p:cNvSpPr txBox="1"/>
          <p:nvPr/>
        </p:nvSpPr>
        <p:spPr>
          <a:xfrm>
            <a:off x="1756355" y="3048000"/>
            <a:ext cx="16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পরাশ্রয়ী বায়বীয় 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2762" y="3809999"/>
            <a:ext cx="169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শরীরবৃত্তীয় কার্যসাধনের জন্য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6355" y="4876800"/>
            <a:ext cx="160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অন্য উদ্ভিদ থেকে খাদ্য শোষণ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736" y="5835134"/>
            <a:ext cx="7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রাস্না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8855" y="310323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6136" y="380999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6136" y="47383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কান্ডের ভার বহন ও গাছকে সোজা দাঁড়াতে সাহায্য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474" y="5835134"/>
            <a:ext cx="72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কেয়া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1136" y="30480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736" y="38099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1136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আরোহনে সাহায্য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1136" y="58351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 ,মানি প্লান্ট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98" y="3103230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0832" y="38434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0832" y="495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শাখা-প্রশাখার ভার বহন করা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6132" y="5835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বট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099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5" y="1371600"/>
            <a:ext cx="36957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05691" y="5334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339606"/>
            <a:ext cx="44215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মূল কোন মূলের রূপান্তর?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48" y="1385455"/>
            <a:ext cx="37951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360388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মত দেখতে মূলের গঠন ও উদাহরণ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13" y="1343891"/>
            <a:ext cx="3830781" cy="360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981200" y="5339605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প্রক্রিয়ায় কোন মূল কাজ করে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148445"/>
            <a:ext cx="4953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নমুনা মূলগুলো সনাক্ত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9" y="1255141"/>
            <a:ext cx="4034790" cy="369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1828800" y="5360388"/>
            <a:ext cx="571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 কীভাবে শ্বাস কার্যে সাহায্য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6638"/>
            <a:ext cx="2362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195"/>
            <a:ext cx="1447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648200" cy="265956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480" y="4876800"/>
            <a:ext cx="710184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জীবনে চিত্রের মূলগুলোর গুরুত্ব কতখানি –ব্যাখ্যা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8216" y="649069"/>
            <a:ext cx="5404184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আজকের আলোচ্য গুরুত্বপুর্ণ শব্দ 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9374" y="1291389"/>
            <a:ext cx="2568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কন্দাল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গুচ্ছিত কন্দাল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নডুলুজ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মালাআকৃতির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আরোহী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বায়বীয়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শোষক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শ্বাসমূল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জনন মূল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175760"/>
            <a:ext cx="3124200" cy="1676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328" y="3089196"/>
            <a:ext cx="8763000" cy="1077218"/>
          </a:xfrm>
          <a:prstGeom prst="rect">
            <a:avLst/>
          </a:prstGeom>
          <a:solidFill>
            <a:srgbClr val="FCEA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8918" y="3740819"/>
            <a:ext cx="3124200" cy="16069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FF99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7417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Root\tumblr_mvnmkjWhss1rgpyeqo1_5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23233" r="22270" b="45453"/>
          <a:stretch/>
        </p:blipFill>
        <p:spPr bwMode="auto">
          <a:xfrm>
            <a:off x="6477000" y="1073727"/>
            <a:ext cx="1371599" cy="12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593E-6 C 0.00104 0.00416 0.00208 0.0081 0.00312 0.01226 C 0.00364 0.01435 0.00451 0.01828 0.00451 0.01828 C 0.00399 0.02962 0.00434 0.0412 0.00312 0.05254 C 0.00278 0.05485 0.00121 0.05671 2.5E-6 0.05856 C -0.01025 0.07407 -0.02379 0.07638 -0.03785 0.08286 C -0.10643 0.07893 -0.05573 0.08425 -0.08334 0.07476 C -0.08663 0.07036 -0.09097 0.06735 -0.09393 0.06272 C -0.09653 0.05856 -0.09809 0.04745 -0.1 0.04259 C -0.09948 0.03726 -0.10156 0.03009 -0.09844 0.02638 C -0.09636 0.02384 -0.08681 0.0287 -0.08334 0.03032 C -0.07934 0.03564 -0.07761 0.04143 -0.0757 0.0486 C -0.07691 0.0824 -0.06858 0.09513 -0.08785 0.103 C -0.09636 0.10231 -0.10504 0.10231 -0.11354 0.10115 C -0.11945 0.10046 -0.12327 0.09536 -0.12882 0.09305 C -0.13316 0.08726 -0.13802 0.08263 -0.14236 0.07685 C -0.14497 0.06666 -0.14827 0.05948 -0.15 0.0486 C -0.15052 0.03772 -0.14966 0.02685 -0.15139 0.0162 C -0.15174 0.01388 -0.15469 0.01388 -0.15608 0.01226 C -0.16111 0.00694 -0.16476 0.00601 -0.17118 0.00416 C -0.18438 0.00485 -0.1974 0.00485 -0.21059 0.00601 C -0.22205 0.00694 -0.23091 0.03171 -0.23334 0.04444 C -0.23281 0.04976 -0.23559 0.05879 -0.23177 0.06064 C -0.21198 0.0699 -0.19931 0.06157 -0.19393 0.0405 C -0.19445 0.0324 -0.19341 0.02384 -0.19549 0.0162 C -0.19618 0.01342 -0.19948 0.01365 -0.20139 0.01226 C -0.2099 0.00578 -0.21181 0.00578 -0.22275 0.00416 C -0.22396 0.00416 -0.26754 0.00763 -0.28021 0.01018 C -0.28872 0.0118 -0.29879 0.01735 -0.30747 0.02036 C -0.3165 0.02754 -0.32448 0.028 -0.33472 0.03032 C -0.33941 0.03657 -0.34445 0.03425 -0.35 0.03842 C -0.35972 0.0456 -0.36771 0.05555 -0.37275 0.06874 C -0.37327 0.07152 -0.37327 0.0743 -0.37413 0.07685 C -0.37535 0.08055 -0.37778 0.08333 -0.37882 0.08703 C -0.38386 0.10509 -0.37639 0.09421 -0.38334 0.103 C -0.38594 0.11203 -0.38768 0.12083 -0.3908 0.12939 C -0.39132 0.13263 -0.3915 0.1361 -0.39236 0.13935 C -0.39584 0.15115 -0.39549 0.14675 -0.39549 0.14351 L -0.38472 0.13749 " pathEditMode="relative" ptsTypes="fffffffffffffffffffffffffffffffffffff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০৪-১০-২০১৪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আফরোজা,রংপুর।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bn-B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914400"/>
            <a:ext cx="7543800" cy="5029200"/>
            <a:chOff x="838200" y="1257300"/>
            <a:chExt cx="7543800" cy="4686300"/>
          </a:xfrm>
        </p:grpSpPr>
        <p:pic>
          <p:nvPicPr>
            <p:cNvPr id="6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57300"/>
              <a:ext cx="7543800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32859" y="1752600"/>
              <a:ext cx="2954482" cy="499630"/>
            </a:xfrm>
            <a:prstGeom prst="round2Diag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solidFill>
                    <a:srgbClr val="FFC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Equal 7"/>
            <p:cNvSpPr/>
            <p:nvPr/>
          </p:nvSpPr>
          <p:spPr>
            <a:xfrm rot="5400000">
              <a:off x="3619498" y="3390901"/>
              <a:ext cx="1905001" cy="609600"/>
            </a:xfrm>
            <a:prstGeom prst="mathEqual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828800" y="2750127"/>
              <a:ext cx="2286000" cy="192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 শ্রেণি </a:t>
              </a:r>
              <a:endParaRPr lang="en-US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৩য় অধ্যায় 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3094333"/>
              <a:ext cx="2507672" cy="15852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792480" y="1445941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51420" y="2526872"/>
            <a:ext cx="1295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30586"/>
            <a:ext cx="3276600" cy="41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95800" y="3061336"/>
            <a:ext cx="91440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2346" y="5257800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7127" y="5257799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30585"/>
            <a:ext cx="4190999" cy="4174813"/>
            <a:chOff x="228600" y="930585"/>
            <a:chExt cx="4190999" cy="4174813"/>
          </a:xfrm>
        </p:grpSpPr>
        <p:pic>
          <p:nvPicPr>
            <p:cNvPr id="6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94" y="2717930"/>
              <a:ext cx="2174105" cy="2006470"/>
            </a:xfrm>
            <a:prstGeom prst="rect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1026" name="Picture 2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081560"/>
              <a:ext cx="1905000" cy="3795240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32" name="Picture 4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30586"/>
              <a:ext cx="2438744" cy="2136204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sp>
          <p:nvSpPr>
            <p:cNvPr id="11" name="Oval 10"/>
            <p:cNvSpPr/>
            <p:nvPr/>
          </p:nvSpPr>
          <p:spPr>
            <a:xfrm>
              <a:off x="228600" y="930585"/>
              <a:ext cx="4190999" cy="4174813"/>
            </a:xfrm>
            <a:prstGeom prst="ellipse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8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1" y="762000"/>
            <a:ext cx="8001000" cy="5112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828798" y="1371600"/>
            <a:ext cx="5257801" cy="10079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অস্থানিক মূল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0842" y="5864739"/>
            <a:ext cx="3506057" cy="47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পাঠ-২-৪,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-২৬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872" y="2070448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829" y="3130550"/>
            <a:ext cx="810188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রূপান্তরের প্রকারভেদ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808" y="4035436"/>
            <a:ext cx="810991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40000" dist="20000" dir="5400000" rotWithShape="0">
              <a:srgbClr val="E2F7FA">
                <a:alpha val="3764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গঠন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830" y="5024518"/>
            <a:ext cx="821009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মূলের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68331" y="391025"/>
            <a:ext cx="2659118" cy="950495"/>
            <a:chOff x="5943600" y="649705"/>
            <a:chExt cx="2659118" cy="950495"/>
          </a:xfrm>
        </p:grpSpPr>
        <p:sp>
          <p:nvSpPr>
            <p:cNvPr id="13" name="Rectangle 1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4329" y="421515"/>
            <a:ext cx="49401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“ক” তে মানুষ কী সঞ্চয় করে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159" y="5654743"/>
            <a:ext cx="5503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সঞ্চয়ের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ফলে অস্থানিক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9" y="1764229"/>
            <a:ext cx="2971800" cy="25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5000" y="4597915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0251" y="4597915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3308" y="388465"/>
            <a:ext cx="259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সঞ্চয় করে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Cell\young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rapezoid 21"/>
          <p:cNvSpPr/>
          <p:nvPr/>
        </p:nvSpPr>
        <p:spPr>
          <a:xfrm rot="2909723">
            <a:off x="7145662" y="1425346"/>
            <a:ext cx="762000" cy="1267828"/>
          </a:xfrm>
          <a:prstGeom prst="trapezoid">
            <a:avLst/>
          </a:prstGeom>
          <a:solidFill>
            <a:srgbClr val="F8F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n 33"/>
          <p:cNvSpPr/>
          <p:nvPr/>
        </p:nvSpPr>
        <p:spPr>
          <a:xfrm>
            <a:off x="7693022" y="111775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90501" y="388465"/>
            <a:ext cx="665641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“খ” সূর্যালোক দিয়ে পাতায় কী তৈরী করে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1749" y="350263"/>
            <a:ext cx="78728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খাদ্য কী গাছ ব্যয় করে  না কিছুটা খাদ্য সঞ্চয় করে রাখে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349" y="355035"/>
            <a:ext cx="89396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অস্থানিক মূল খাদ্য সঞ্চয় করে রাখে তখন তাকে কী বলে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7" grpId="0" animBg="1"/>
      <p:bldP spid="27" grpId="0" animBg="1"/>
      <p:bldP spid="29" grpId="0" animBg="1"/>
      <p:bldP spid="29" grpId="1" animBg="1"/>
      <p:bldP spid="22" grpId="0" animBg="1"/>
      <p:bldP spid="22" grpId="1" animBg="1"/>
      <p:bldP spid="34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76825" y="6342526"/>
            <a:ext cx="1981200" cy="365125"/>
          </a:xfr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6261" y="6387302"/>
            <a:ext cx="685800" cy="365125"/>
          </a:xfrm>
        </p:spPr>
        <p:txBody>
          <a:bodyPr/>
          <a:lstStyle/>
          <a:p>
            <a:r>
              <a:rPr lang="en-US" dirty="0"/>
              <a:t>8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813560"/>
            <a:ext cx="2781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55368"/>
            <a:ext cx="2552700" cy="283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381000" y="26256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উপর ভিত্তি করে অস্থানিক রূপান্তরিত মূলের প্রকার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7333" y="6067408"/>
            <a:ext cx="22117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অনিয়মিত স্ফীত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2501" y="6067408"/>
            <a:ext cx="34423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স্ফীত ও গুচ্ছ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7369" y="1301642"/>
            <a:ext cx="15049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কন্দাল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8794" y="1323103"/>
            <a:ext cx="2076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গুচ্ছিত কন্দমূল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8794" y="1292644"/>
            <a:ext cx="1676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নডুলুজ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5482" y="6067407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মূলের অগ্রভাগ স্ফীত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2644"/>
            <a:ext cx="326136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1357897"/>
            <a:ext cx="332232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292643"/>
            <a:ext cx="3322322" cy="341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TextBox 26"/>
          <p:cNvSpPr txBox="1"/>
          <p:nvPr/>
        </p:nvSpPr>
        <p:spPr>
          <a:xfrm>
            <a:off x="4528186" y="6088262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 পর্যায়ক্রমে স্ফীত ও সংকুচিত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8294" y="1292644"/>
            <a:ext cx="28479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মালা আকৃতির 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292644"/>
            <a:ext cx="3306131" cy="344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292644"/>
            <a:ext cx="3398522" cy="360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69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71 0.14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6666 0.141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46336 0.143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5 0.144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8273" y="457200"/>
            <a:ext cx="58674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হাতটি কী শক্তিশালী না দূর্বল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57201" y="5562600"/>
            <a:ext cx="838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উদ্ভিদকে অতিরিক্ত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দৃঢ়তা/যান্ত্রিক ভারসাম্য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রক্ষার্থে অস্থানিক মূলের রূপান্তর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User\Desktop\respi\ingranaggi4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9" y="1905000"/>
            <a:ext cx="84622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2599" y="4871886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551" y="4834888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98" y="1949365"/>
            <a:ext cx="12763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18409" y="4871886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074" y="459631"/>
            <a:ext cx="74274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লোকটি লাঠির উপর ভর দিয়েছে কেন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9788"/>
            <a:ext cx="2343150" cy="24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7195" y="457199"/>
            <a:ext cx="76019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চিত্রে উদ্ভিদটিকে খাড়াভাবে দাড়াতে কে সাহায্য করে?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7" grpId="0" animBg="1"/>
      <p:bldP spid="19" grpId="0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1260</Words>
  <Application>Microsoft Office PowerPoint</Application>
  <PresentationFormat>On-screen Show (4:3)</PresentationFormat>
  <Paragraphs>227</Paragraphs>
  <Slides>19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HP</cp:lastModifiedBy>
  <cp:revision>121</cp:revision>
  <dcterms:created xsi:type="dcterms:W3CDTF">2006-08-16T00:00:00Z</dcterms:created>
  <dcterms:modified xsi:type="dcterms:W3CDTF">2016-08-10T04:55:15Z</dcterms:modified>
</cp:coreProperties>
</file>